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8"/>
  </p:notesMasterIdLst>
  <p:sldIdLst>
    <p:sldId id="256" r:id="rId2"/>
    <p:sldId id="257" r:id="rId3"/>
    <p:sldId id="258" r:id="rId4"/>
    <p:sldId id="264" r:id="rId5"/>
    <p:sldId id="262" r:id="rId6"/>
    <p:sldId id="263" r:id="rId7"/>
    <p:sldId id="260" r:id="rId8"/>
    <p:sldId id="261" r:id="rId9"/>
    <p:sldId id="270" r:id="rId10"/>
    <p:sldId id="271" r:id="rId11"/>
    <p:sldId id="265" r:id="rId12"/>
    <p:sldId id="266" r:id="rId13"/>
    <p:sldId id="272" r:id="rId14"/>
    <p:sldId id="274" r:id="rId15"/>
    <p:sldId id="273" r:id="rId16"/>
    <p:sldId id="275" r:id="rId17"/>
    <p:sldId id="276" r:id="rId18"/>
    <p:sldId id="277" r:id="rId19"/>
    <p:sldId id="267" r:id="rId20"/>
    <p:sldId id="268" r:id="rId21"/>
    <p:sldId id="280" r:id="rId22"/>
    <p:sldId id="278" r:id="rId23"/>
    <p:sldId id="281" r:id="rId24"/>
    <p:sldId id="279" r:id="rId25"/>
    <p:sldId id="282" r:id="rId26"/>
    <p:sldId id="269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81AC"/>
    <a:srgbClr val="101010"/>
    <a:srgbClr val="ECECEC"/>
    <a:srgbClr val="508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44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8568A-4F5B-45DB-AF44-D32BFEA91449}" type="datetimeFigureOut">
              <a:rPr lang="pt-BR" smtClean="0"/>
              <a:t>20/11/2018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A0EB3-15EC-49D7-B451-7BAF1F2291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358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A0EB3-15EC-49D7-B451-7BAF1F2291B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695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A0EB3-15EC-49D7-B451-7BAF1F2291B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856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A0EB3-15EC-49D7-B451-7BAF1F2291B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4946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A0EB3-15EC-49D7-B451-7BAF1F2291B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795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A0EB3-15EC-49D7-B451-7BAF1F2291B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799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C3190-9B1C-4958-BCB1-D6B3037C9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36164C-A5BE-4EC4-9802-0344F46C3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F1C2D2-8F43-4283-A76D-FBBBE99C2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F9BB-5164-4BFE-A5FC-5F4681B06256}" type="datetimeFigureOut">
              <a:rPr lang="pt-BR" smtClean="0"/>
              <a:t>20/11/2018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0AB016-C42E-411B-ADDB-BB450F50E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928BA5-88D0-4E79-929D-0810ED6FA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FBC0-5D31-4CA6-B9AD-CFFF4B9EF5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0965827"/>
      </p:ext>
    </p:extLst>
  </p:cSld>
  <p:clrMapOvr>
    <a:masterClrMapping/>
  </p:clrMapOvr>
  <p:transition spd="slow" advClick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0E97C0-373A-4CA5-8B04-D83CF7D6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34296CB-18B5-4A69-AAF3-EC58F7609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990CD0-7E2A-431E-91A9-EB0DC3166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F9BB-5164-4BFE-A5FC-5F4681B06256}" type="datetimeFigureOut">
              <a:rPr lang="pt-BR" smtClean="0"/>
              <a:t>20/11/2018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FCD266-4C23-42E7-8ACF-1406DC8F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D0D666-9476-489B-A15D-F6F84836E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FBC0-5D31-4CA6-B9AD-CFFF4B9EF5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006473"/>
      </p:ext>
    </p:extLst>
  </p:cSld>
  <p:clrMapOvr>
    <a:masterClrMapping/>
  </p:clrMapOvr>
  <p:transition spd="slow" advClick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1D7514-AF4A-4904-ABD9-E4B14EA97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716FEAD-9D04-4E51-96CF-1122ED3EC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B93C5A-4C08-413A-A69F-C182A9C75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F9BB-5164-4BFE-A5FC-5F4681B06256}" type="datetimeFigureOut">
              <a:rPr lang="pt-BR" smtClean="0"/>
              <a:t>20/11/2018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DD977A-644F-4BFD-9325-1AB35EF27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ADE0E4-DF72-4258-A7BF-679C922B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FBC0-5D31-4CA6-B9AD-CFFF4B9EF5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790366"/>
      </p:ext>
    </p:extLst>
  </p:cSld>
  <p:clrMapOvr>
    <a:masterClrMapping/>
  </p:clrMapOvr>
  <p:transition spd="slow" advClick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0F072C-D776-462F-B320-B39A7090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445A39-3E9B-4E4A-AA49-4AE091BE0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A81F6E-F9C5-4656-9745-9E5EC42C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F9BB-5164-4BFE-A5FC-5F4681B06256}" type="datetimeFigureOut">
              <a:rPr lang="pt-BR" smtClean="0"/>
              <a:t>20/11/2018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4008B4-A867-462F-80C0-500C973D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37BB74-F5D1-4FF2-9D9A-E3FEEF78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FBC0-5D31-4CA6-B9AD-CFFF4B9EF5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674564"/>
      </p:ext>
    </p:extLst>
  </p:cSld>
  <p:clrMapOvr>
    <a:masterClrMapping/>
  </p:clrMapOvr>
  <p:transition spd="slow" advClick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2B51EE-C77A-4FE9-ACC4-450C54DF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C0FEC2-3140-4027-94E0-2AD9F2B41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2F197A-E1A8-4661-8BCB-A6F2AAC68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F9BB-5164-4BFE-A5FC-5F4681B06256}" type="datetimeFigureOut">
              <a:rPr lang="pt-BR" smtClean="0"/>
              <a:t>20/11/2018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BA80C3-4E47-47F1-8CC0-77C37B7AF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9F20AA-1D57-4BC3-833B-71DEB55A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FBC0-5D31-4CA6-B9AD-CFFF4B9EF5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4343638"/>
      </p:ext>
    </p:extLst>
  </p:cSld>
  <p:clrMapOvr>
    <a:masterClrMapping/>
  </p:clrMapOvr>
  <p:transition spd="slow" advClick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EF1815-1D6D-4374-8EA6-42C40FAC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6295D8-F4C0-499B-9151-7BE5552F8F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8ACFB6A-CD05-429D-A96C-14EE931DD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1BB8FF-D935-46AD-9442-6BE12AE72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F9BB-5164-4BFE-A5FC-5F4681B06256}" type="datetimeFigureOut">
              <a:rPr lang="pt-BR" smtClean="0"/>
              <a:t>20/11/2018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09625A-D925-4962-AD42-9555D9C0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7DD731-EA91-4E4E-ACBE-82E69B96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FBC0-5D31-4CA6-B9AD-CFFF4B9EF5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974138"/>
      </p:ext>
    </p:extLst>
  </p:cSld>
  <p:clrMapOvr>
    <a:masterClrMapping/>
  </p:clrMapOvr>
  <p:transition spd="slow" advClick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96845-6AE2-457F-8076-13E3F2DC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64C8BB-D7DF-4D47-AEDC-DACAB699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8F2EA73-3236-43A0-8F94-CAD1C6AF5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1360A8B-D76D-450D-93C7-948E3F860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7BD73D8-7D74-4255-B891-1E4D9269F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C01A37A-7F2C-4674-9721-2DF749B1D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F9BB-5164-4BFE-A5FC-5F4681B06256}" type="datetimeFigureOut">
              <a:rPr lang="pt-BR" smtClean="0"/>
              <a:t>20/11/2018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870B73B-8125-4F2A-A402-0FF7F3CD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4CC81F5-9465-4F05-B3A3-3D6CB348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FBC0-5D31-4CA6-B9AD-CFFF4B9EF5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855909"/>
      </p:ext>
    </p:extLst>
  </p:cSld>
  <p:clrMapOvr>
    <a:masterClrMapping/>
  </p:clrMapOvr>
  <p:transition spd="slow" advClick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E0A095-4409-43BC-979D-A84563F5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462320A-BCFD-4520-BF04-5D19AB632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F9BB-5164-4BFE-A5FC-5F4681B06256}" type="datetimeFigureOut">
              <a:rPr lang="pt-BR" smtClean="0"/>
              <a:t>20/11/2018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9080AB6-7896-47C9-9894-DD1F1F536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9D3D344-71E1-4D85-85DF-DFDAC9397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FBC0-5D31-4CA6-B9AD-CFFF4B9EF5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112652"/>
      </p:ext>
    </p:extLst>
  </p:cSld>
  <p:clrMapOvr>
    <a:masterClrMapping/>
  </p:clrMapOvr>
  <p:transition spd="slow" advClick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FBE559B-24DD-49CE-84C8-9CC5C4AA6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F9BB-5164-4BFE-A5FC-5F4681B06256}" type="datetimeFigureOut">
              <a:rPr lang="pt-BR" smtClean="0"/>
              <a:t>20/11/2018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FD4A646-7D3B-4B07-BE69-6988A98F7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18CE0EE-F0E7-4FC3-810C-6394F20D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FBC0-5D31-4CA6-B9AD-CFFF4B9EF5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1802441"/>
      </p:ext>
    </p:extLst>
  </p:cSld>
  <p:clrMapOvr>
    <a:masterClrMapping/>
  </p:clrMapOvr>
  <p:transition spd="slow" advClick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00B49-1460-452E-9358-799A8A14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766C1B-D010-4EEF-8A79-CF4C3D46E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0E6E1F-EEF2-40A8-B3C6-755A02E9E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EE55760-A532-41BD-98AA-F35420B0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F9BB-5164-4BFE-A5FC-5F4681B06256}" type="datetimeFigureOut">
              <a:rPr lang="pt-BR" smtClean="0"/>
              <a:t>20/11/2018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42C077-B229-443C-AB4A-6D1A518B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28A29F-DBE9-4CD4-AD2C-DE2DCB5F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FBC0-5D31-4CA6-B9AD-CFFF4B9EF5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9911524"/>
      </p:ext>
    </p:extLst>
  </p:cSld>
  <p:clrMapOvr>
    <a:masterClrMapping/>
  </p:clrMapOvr>
  <p:transition spd="slow" advClick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B1FCF-EE30-4A64-AB10-E963FD11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760A0A5-7DDA-4F1B-A41B-12F9C84F8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77E9B0-865E-495D-A873-8AA0D146F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E9D8FD-81AE-4B5A-B77F-7E825792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F9BB-5164-4BFE-A5FC-5F4681B06256}" type="datetimeFigureOut">
              <a:rPr lang="pt-BR" smtClean="0"/>
              <a:t>20/11/2018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F4F2221-B468-4148-8514-74AAB827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97A206E-8A2A-426F-8B25-0625D8E2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FBC0-5D31-4CA6-B9AD-CFFF4B9EF5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184625"/>
      </p:ext>
    </p:extLst>
  </p:cSld>
  <p:clrMapOvr>
    <a:masterClrMapping/>
  </p:clrMapOvr>
  <p:transition spd="slow" advClick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8C9C108-EB7A-4942-A899-68CA3D564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39D815-DC78-4592-9CDA-648765CE0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C12E68-0FF4-454D-81E5-15360FA8B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5F9BB-5164-4BFE-A5FC-5F4681B06256}" type="datetimeFigureOut">
              <a:rPr lang="pt-BR" smtClean="0"/>
              <a:t>20/11/2018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E5C3FD-9180-41F8-85AF-632F57A92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3A3177-7F2A-44BD-BAD6-B4A7B4E33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DFBC0-5D31-4CA6-B9AD-CFFF4B9EF5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68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ransition spd="slow" advClick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gif"/><Relationship Id="rId4" Type="http://schemas.openxmlformats.org/officeDocument/2006/relationships/image" Target="../media/image18.pn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CC4B51E-43C1-422E-A6F5-944995EAF74B}"/>
              </a:ext>
            </a:extLst>
          </p:cNvPr>
          <p:cNvSpPr/>
          <p:nvPr/>
        </p:nvSpPr>
        <p:spPr>
          <a:xfrm>
            <a:off x="0" y="1871133"/>
            <a:ext cx="12124265" cy="2599267"/>
          </a:xfrm>
          <a:prstGeom prst="rect">
            <a:avLst/>
          </a:prstGeom>
          <a:gradFill>
            <a:gsLst>
              <a:gs pos="80000">
                <a:schemeClr val="tx1">
                  <a:alpha val="31000"/>
                </a:schemeClr>
              </a:gs>
              <a:gs pos="0">
                <a:srgbClr val="2581AC"/>
              </a:gs>
              <a:gs pos="19000">
                <a:schemeClr val="tx1">
                  <a:alpha val="31000"/>
                </a:schemeClr>
              </a:gs>
              <a:gs pos="100000">
                <a:srgbClr val="2581AC"/>
              </a:gs>
            </a:gsLst>
            <a:lin ang="0" scaled="0"/>
          </a:gra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Desenvolvimento de um programa de entretenimento audiovisual com o intuito de ser uma nova estratégia de arrecadação.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72CE9F-0426-4F83-97FE-D2ED09E30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60" y="1252648"/>
            <a:ext cx="5138080" cy="383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62"/>
      </p:ext>
    </p:extLst>
  </p:cSld>
  <p:clrMapOvr>
    <a:masterClrMapping/>
  </p:clrMapOvr>
  <p:transition spd="slow" advClick="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1" y="1"/>
            <a:ext cx="8248649" cy="1181100"/>
          </a:xfrm>
          <a:prstGeom prst="round2DiagRect">
            <a:avLst/>
          </a:prstGeom>
          <a:solidFill>
            <a:srgbClr val="2581AC">
              <a:alpha val="30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542" y="171769"/>
            <a:ext cx="8349192" cy="1009332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Escopo geral do projeto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D3E2E7E-8035-4D4F-8618-28C424A162A6}"/>
              </a:ext>
            </a:extLst>
          </p:cNvPr>
          <p:cNvSpPr/>
          <p:nvPr/>
        </p:nvSpPr>
        <p:spPr>
          <a:xfrm>
            <a:off x="301061" y="1768979"/>
            <a:ext cx="7947589" cy="4495088"/>
          </a:xfrm>
          <a:prstGeom prst="roundRect">
            <a:avLst>
              <a:gd name="adj" fmla="val 7109"/>
            </a:avLst>
          </a:prstGeom>
          <a:solidFill>
            <a:schemeClr val="tx1">
              <a:lumMod val="65000"/>
              <a:lumOff val="35000"/>
              <a:alpha val="2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B647428-DCDE-4EE9-A2CD-15F289AD0CC8}"/>
              </a:ext>
            </a:extLst>
          </p:cNvPr>
          <p:cNvSpPr txBox="1"/>
          <p:nvPr/>
        </p:nvSpPr>
        <p:spPr>
          <a:xfrm>
            <a:off x="614907" y="2049334"/>
            <a:ext cx="73198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>
                    <a:lumMod val="95000"/>
                  </a:schemeClr>
                </a:solidFill>
              </a:rPr>
              <a:t>Produto final:</a:t>
            </a:r>
          </a:p>
          <a:p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Foguete em ascensão que deve desviar de obstáculos com dificuldade que aumenta gradativamente até um máximo.</a:t>
            </a: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Carácter ARCADE, de tentativa e erro, com foco em muitas partidas consecutivas.</a:t>
            </a: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Simplicidade no conceito e na jogabilidade, com recorde e múltiplas escolhas de foguete. </a:t>
            </a: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Foco em aprender e documentar os métodos de produção de um jogo em 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Unity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 para futuramente isto dar origem a novos trabalhos nesse sentido.</a:t>
            </a: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Tutorial inicial e implementação de formas de arrecadação.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4DCA278-9309-4377-8135-EACB8BCCF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425" y="1394367"/>
            <a:ext cx="2945013" cy="47793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0C7AB5B-CDB7-4474-84AF-F186AC502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97638"/>
      </p:ext>
    </p:extLst>
  </p:cSld>
  <p:clrMapOvr>
    <a:masterClrMapping/>
  </p:clrMapOvr>
  <p:transition spd="slow" advClick="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1" y="2215716"/>
            <a:ext cx="12128764" cy="2198832"/>
          </a:xfrm>
          <a:prstGeom prst="rect">
            <a:avLst/>
          </a:prstGeom>
          <a:solidFill>
            <a:srgbClr val="2581AC">
              <a:alpha val="29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296" y="2752918"/>
            <a:ext cx="11369406" cy="1352164"/>
          </a:xfrm>
        </p:spPr>
        <p:txBody>
          <a:bodyPr>
            <a:no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O desenvolvimento hoje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01EE6E-E9DD-4E19-994B-C78CE366E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06846"/>
      </p:ext>
    </p:extLst>
  </p:cSld>
  <p:clrMapOvr>
    <a:masterClrMapping/>
  </p:clrMapOvr>
  <p:transition spd="slow" advClick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1" y="1"/>
            <a:ext cx="8248649" cy="1181100"/>
          </a:xfrm>
          <a:prstGeom prst="round2DiagRect">
            <a:avLst/>
          </a:prstGeom>
          <a:solidFill>
            <a:srgbClr val="2581AC">
              <a:alpha val="30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542" y="171769"/>
            <a:ext cx="8349192" cy="1009332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O desenvolvimento hoje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6EAFB8-4F60-42E3-A3AD-BE24A51C2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6" y="1352869"/>
            <a:ext cx="7400932" cy="52863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F0E6833-0629-4E4B-9A4C-7EE1F2F7F4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r="5438"/>
          <a:stretch/>
        </p:blipFill>
        <p:spPr>
          <a:xfrm>
            <a:off x="9138432" y="1745799"/>
            <a:ext cx="1733461" cy="45005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423C273-10FD-4E73-B522-2C37263C20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06510"/>
      </p:ext>
    </p:extLst>
  </p:cSld>
  <p:clrMapOvr>
    <a:masterClrMapping/>
  </p:clrMapOvr>
  <p:transition spd="slow" advClick="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1" y="1"/>
            <a:ext cx="8248649" cy="1181100"/>
          </a:xfrm>
          <a:prstGeom prst="round2DiagRect">
            <a:avLst/>
          </a:prstGeom>
          <a:solidFill>
            <a:srgbClr val="2581AC">
              <a:alpha val="30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542" y="171769"/>
            <a:ext cx="8349192" cy="1009332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O desenvolvimento hoje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67AEB02-CC1A-40D2-9069-B1127C13F52A}"/>
              </a:ext>
            </a:extLst>
          </p:cNvPr>
          <p:cNvSpPr/>
          <p:nvPr/>
        </p:nvSpPr>
        <p:spPr>
          <a:xfrm>
            <a:off x="301062" y="2352675"/>
            <a:ext cx="6890314" cy="3675146"/>
          </a:xfrm>
          <a:prstGeom prst="roundRect">
            <a:avLst>
              <a:gd name="adj" fmla="val 7109"/>
            </a:avLst>
          </a:prstGeom>
          <a:solidFill>
            <a:schemeClr val="tx1">
              <a:lumMod val="65000"/>
              <a:lumOff val="35000"/>
              <a:alpha val="2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F317E81-482C-48C5-8B65-DA5923DCE4B8}"/>
              </a:ext>
            </a:extLst>
          </p:cNvPr>
          <p:cNvSpPr txBox="1"/>
          <p:nvPr/>
        </p:nvSpPr>
        <p:spPr>
          <a:xfrm>
            <a:off x="607731" y="2602831"/>
            <a:ext cx="6276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>
                    <a:lumMod val="95000"/>
                  </a:schemeClr>
                </a:solidFill>
              </a:rPr>
              <a:t>Gerência técnica</a:t>
            </a:r>
          </a:p>
          <a:p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Scripts escritos em C#.</a:t>
            </a: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Utilizam-se as bibliotecas 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Unity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para interlocução com a 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Engine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Sistema de Scripts resumido, sempre a procura de eficiência.</a:t>
            </a: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É o trabalho de programador, de tornar realidade os conceitos e fazer funcionar as animações e sons.</a:t>
            </a:r>
          </a:p>
          <a:p>
            <a:pPr marL="457200" indent="-457200">
              <a:buFontTx/>
              <a:buChar char="-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Tx/>
              <a:buChar char="-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Tx/>
              <a:buChar char="-"/>
            </a:pP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E331A7C-E4D7-4C84-9165-BD173C136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648" y="2620422"/>
            <a:ext cx="2339109" cy="2352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8CD3801-6F75-4067-A1B9-A76EA8CA7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10109"/>
      </p:ext>
    </p:extLst>
  </p:cSld>
  <p:clrMapOvr>
    <a:masterClrMapping/>
  </p:clrMapOvr>
  <p:transition spd="slow" advClick="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1" y="1"/>
            <a:ext cx="8248649" cy="1181100"/>
          </a:xfrm>
          <a:prstGeom prst="round2DiagRect">
            <a:avLst/>
          </a:prstGeom>
          <a:solidFill>
            <a:srgbClr val="2581AC">
              <a:alpha val="30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542" y="171769"/>
            <a:ext cx="8349192" cy="1009332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O desenvolvimento hoje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437C91-E40B-44D5-8DD9-F1F5E17E0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t="18290" r="46328" b="11613"/>
          <a:stretch/>
        </p:blipFill>
        <p:spPr>
          <a:xfrm>
            <a:off x="489642" y="1958129"/>
            <a:ext cx="5250063" cy="4134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35C91C7-2AEB-460F-9DB8-57E26D958F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" t="17176" r="44922" b="12726"/>
          <a:stretch/>
        </p:blipFill>
        <p:spPr>
          <a:xfrm>
            <a:off x="6315074" y="1958129"/>
            <a:ext cx="5322687" cy="41018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1F673F1-C2D6-440E-936C-3847306C88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8355"/>
      </p:ext>
    </p:extLst>
  </p:cSld>
  <p:clrMapOvr>
    <a:masterClrMapping/>
  </p:clrMapOvr>
  <p:transition spd="slow" advClick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1" y="1"/>
            <a:ext cx="8248649" cy="1181100"/>
          </a:xfrm>
          <a:prstGeom prst="round2DiagRect">
            <a:avLst/>
          </a:prstGeom>
          <a:solidFill>
            <a:srgbClr val="2581AC">
              <a:alpha val="30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542" y="171769"/>
            <a:ext cx="8349192" cy="1009332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O desenvolvimento hoje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67AEB02-CC1A-40D2-9069-B1127C13F52A}"/>
              </a:ext>
            </a:extLst>
          </p:cNvPr>
          <p:cNvSpPr/>
          <p:nvPr/>
        </p:nvSpPr>
        <p:spPr>
          <a:xfrm>
            <a:off x="301062" y="2049334"/>
            <a:ext cx="6890314" cy="3701761"/>
          </a:xfrm>
          <a:prstGeom prst="roundRect">
            <a:avLst>
              <a:gd name="adj" fmla="val 7109"/>
            </a:avLst>
          </a:prstGeom>
          <a:solidFill>
            <a:schemeClr val="tx1">
              <a:lumMod val="65000"/>
              <a:lumOff val="35000"/>
              <a:alpha val="2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F317E81-482C-48C5-8B65-DA5923DCE4B8}"/>
              </a:ext>
            </a:extLst>
          </p:cNvPr>
          <p:cNvSpPr txBox="1"/>
          <p:nvPr/>
        </p:nvSpPr>
        <p:spPr>
          <a:xfrm>
            <a:off x="607731" y="2202781"/>
            <a:ext cx="62769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>
                    <a:lumMod val="95000"/>
                  </a:schemeClr>
                </a:solidFill>
              </a:rPr>
              <a:t>Gerência das artes</a:t>
            </a:r>
          </a:p>
          <a:p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Composição e gravação das músicas.</a:t>
            </a: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Criação dos efeitos sonoros.</a:t>
            </a: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Desenvolvimento dos desenhos e animações.</a:t>
            </a: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Desenvolvimento do material promocional do jogo, incluindo Banners, vídeos, imagens comerciais e apresentações a investidores.</a:t>
            </a: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É um trabalho das artes, de criar áudio, som e imagem conforme pedido pelas outras gerências.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E49336E-38F4-47D7-95BE-F791264BB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214" y="2049334"/>
            <a:ext cx="4128747" cy="42557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48E0F04-3907-4F0B-8160-90EF99FCA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17285"/>
      </p:ext>
    </p:extLst>
  </p:cSld>
  <p:clrMapOvr>
    <a:masterClrMapping/>
  </p:clrMapOvr>
  <p:transition spd="slow" advClick="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1" y="1"/>
            <a:ext cx="8248649" cy="1181100"/>
          </a:xfrm>
          <a:prstGeom prst="round2DiagRect">
            <a:avLst/>
          </a:prstGeom>
          <a:solidFill>
            <a:srgbClr val="2581AC">
              <a:alpha val="30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542" y="171769"/>
            <a:ext cx="8349192" cy="1009332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O desenvolvimento hoje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125AEA-DC71-4CCD-96C1-7615A59A8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666910"/>
            <a:ext cx="11382375" cy="76484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BFB2328-CB10-4AF3-9712-F4DB5883A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5" y="2528904"/>
            <a:ext cx="7000875" cy="120967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DB74790-0724-4005-8A95-719BD69F8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3931221"/>
            <a:ext cx="6862263" cy="125986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E3AF325-07C8-433B-8904-36BB32CA86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5288236"/>
            <a:ext cx="6862263" cy="1259869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95C8018-2CA0-4958-96D9-C15D607265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40" y="2629521"/>
            <a:ext cx="1638930" cy="159895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6BA44AF1-8EC1-4F5C-9415-9C11D061AA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40" y="4689073"/>
            <a:ext cx="1638930" cy="159990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D43713E-682E-4DD7-A0BB-A4A70E8C27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38C799B-E77B-4E04-86FD-2DF2154E15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430" y="2769636"/>
            <a:ext cx="2125389" cy="37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17190"/>
      </p:ext>
    </p:extLst>
  </p:cSld>
  <p:clrMapOvr>
    <a:masterClrMapping/>
  </p:clrMapOvr>
  <p:transition spd="slow" advClick="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1" y="1"/>
            <a:ext cx="8248649" cy="1181100"/>
          </a:xfrm>
          <a:prstGeom prst="round2DiagRect">
            <a:avLst/>
          </a:prstGeom>
          <a:solidFill>
            <a:srgbClr val="2581AC">
              <a:alpha val="30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542" y="171769"/>
            <a:ext cx="8349192" cy="1009332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O desenvolvimento hoje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67AEB02-CC1A-40D2-9069-B1127C13F52A}"/>
              </a:ext>
            </a:extLst>
          </p:cNvPr>
          <p:cNvSpPr/>
          <p:nvPr/>
        </p:nvSpPr>
        <p:spPr>
          <a:xfrm>
            <a:off x="463157" y="1664323"/>
            <a:ext cx="6890314" cy="4832730"/>
          </a:xfrm>
          <a:prstGeom prst="roundRect">
            <a:avLst>
              <a:gd name="adj" fmla="val 7109"/>
            </a:avLst>
          </a:prstGeom>
          <a:solidFill>
            <a:schemeClr val="tx1">
              <a:lumMod val="65000"/>
              <a:lumOff val="35000"/>
              <a:alpha val="2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F317E81-482C-48C5-8B65-DA5923DCE4B8}"/>
              </a:ext>
            </a:extLst>
          </p:cNvPr>
          <p:cNvSpPr txBox="1"/>
          <p:nvPr/>
        </p:nvSpPr>
        <p:spPr>
          <a:xfrm>
            <a:off x="735510" y="1756975"/>
            <a:ext cx="627697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>
                    <a:lumMod val="95000"/>
                  </a:schemeClr>
                </a:solidFill>
              </a:rPr>
              <a:t>Gerência de Design</a:t>
            </a:r>
          </a:p>
          <a:p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Desenvolvimento de mecânicas e princípios do jogo.</a:t>
            </a: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Composição e aperfeiçoamento da jogabilidade.</a:t>
            </a: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Criação de itens dentre outros elementos de engajamento do jogador.</a:t>
            </a: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Composição da história do jogo.</a:t>
            </a: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Definição e direcionamento da dificuldade.</a:t>
            </a: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Definição do layout dos menus.</a:t>
            </a: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Definição da estrutura das fases.</a:t>
            </a: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Bolar uma identidade visual para o jogo.</a:t>
            </a:r>
          </a:p>
          <a:p>
            <a:pPr marL="457200" indent="-457200">
              <a:buFontTx/>
              <a:buChar char="-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É o trabalho de um psicólogo. Tem a tarefa de bolar uma experiencia que as pessoas querem viver e saber passar isso às outras gerências.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D8123AC-EF66-4AEE-9064-2856FE42C5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8" t="4465" r="13642" b="49527"/>
          <a:stretch/>
        </p:blipFill>
        <p:spPr>
          <a:xfrm>
            <a:off x="8035443" y="1865572"/>
            <a:ext cx="3368843" cy="40907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9E08570-6BFB-4E06-A7AE-181859B20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34950"/>
      </p:ext>
    </p:extLst>
  </p:cSld>
  <p:clrMapOvr>
    <a:masterClrMapping/>
  </p:clrMapOvr>
  <p:transition spd="slow" advClick="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1" y="1"/>
            <a:ext cx="8248649" cy="1181100"/>
          </a:xfrm>
          <a:prstGeom prst="round2DiagRect">
            <a:avLst/>
          </a:prstGeom>
          <a:solidFill>
            <a:srgbClr val="2581AC">
              <a:alpha val="30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542" y="171769"/>
            <a:ext cx="8349192" cy="1009332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O desenvolvimento hoje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177A4ED-6307-4A97-A31F-C6AD6F1788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r="64908" b="62632"/>
          <a:stretch/>
        </p:blipFill>
        <p:spPr>
          <a:xfrm>
            <a:off x="4283079" y="1386891"/>
            <a:ext cx="3027293" cy="511756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E01F400-E747-4FB7-B4F1-84E00E48E0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1" t="39474" r="65362" b="23333"/>
          <a:stretch/>
        </p:blipFill>
        <p:spPr>
          <a:xfrm>
            <a:off x="445168" y="1386891"/>
            <a:ext cx="2945012" cy="511756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163FDD2-1382-42FB-909F-EEFE83E73A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588" y="1499869"/>
            <a:ext cx="3027294" cy="489161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5F32C6F-71AF-4197-9408-D4A8B2534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23015"/>
      </p:ext>
    </p:extLst>
  </p:cSld>
  <p:clrMapOvr>
    <a:masterClrMapping/>
  </p:clrMapOvr>
  <p:transition spd="slow" advClick="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1" y="2215716"/>
            <a:ext cx="12128764" cy="2198832"/>
          </a:xfrm>
          <a:prstGeom prst="rect">
            <a:avLst/>
          </a:prstGeom>
          <a:solidFill>
            <a:srgbClr val="2581AC">
              <a:alpha val="29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296" y="2752918"/>
            <a:ext cx="11369406" cy="1352164"/>
          </a:xfrm>
        </p:spPr>
        <p:txBody>
          <a:bodyPr>
            <a:no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Próximas etapas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C3C02C-AE26-4043-AF8C-DB008E2CA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44746"/>
      </p:ext>
    </p:extLst>
  </p:cSld>
  <p:clrMapOvr>
    <a:masterClrMapping/>
  </p:clrMapOvr>
  <p:transition spd="slow" advClick="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0" y="0"/>
            <a:ext cx="5448300" cy="6857999"/>
          </a:xfrm>
          <a:prstGeom prst="rect">
            <a:avLst/>
          </a:prstGeom>
          <a:solidFill>
            <a:srgbClr val="2581AC">
              <a:alpha val="31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383" y="1286005"/>
            <a:ext cx="3853392" cy="1009332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Tópicos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6077940-B4AE-4FBD-BCC4-8C343D4D9817}"/>
              </a:ext>
            </a:extLst>
          </p:cNvPr>
          <p:cNvSpPr txBox="1"/>
          <p:nvPr/>
        </p:nvSpPr>
        <p:spPr>
          <a:xfrm>
            <a:off x="442383" y="3060763"/>
            <a:ext cx="5295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</a:rPr>
              <a:t>Escopo geral do projeto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</a:rPr>
              <a:t>O desenvolvimento hoje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</a:rPr>
              <a:t>Próximas etapas</a:t>
            </a:r>
          </a:p>
          <a:p>
            <a:pPr marL="285750" indent="-285750">
              <a:buFontTx/>
              <a:buChar char="-"/>
            </a:pP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0CB4B4A-C94E-4CE5-A281-8D6C845DD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" r="42380"/>
          <a:stretch/>
        </p:blipFill>
        <p:spPr>
          <a:xfrm>
            <a:off x="7633759" y="973768"/>
            <a:ext cx="2434167" cy="491046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391B319-B39C-40D1-BDFA-9283F7192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49340"/>
      </p:ext>
    </p:extLst>
  </p:cSld>
  <p:clrMapOvr>
    <a:masterClrMapping/>
  </p:clrMapOvr>
  <p:transition spd="slow" advClick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1" y="1"/>
            <a:ext cx="8248649" cy="1181100"/>
          </a:xfrm>
          <a:prstGeom prst="round2DiagRect">
            <a:avLst/>
          </a:prstGeom>
          <a:solidFill>
            <a:srgbClr val="2581AC">
              <a:alpha val="30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542" y="171769"/>
            <a:ext cx="8349192" cy="1009332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Próximas etapas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D3E2E7E-8035-4D4F-8618-28C424A162A6}"/>
              </a:ext>
            </a:extLst>
          </p:cNvPr>
          <p:cNvSpPr/>
          <p:nvPr/>
        </p:nvSpPr>
        <p:spPr>
          <a:xfrm>
            <a:off x="301062" y="1828102"/>
            <a:ext cx="6882164" cy="3658298"/>
          </a:xfrm>
          <a:prstGeom prst="roundRect">
            <a:avLst>
              <a:gd name="adj" fmla="val 7109"/>
            </a:avLst>
          </a:prstGeom>
          <a:solidFill>
            <a:schemeClr val="tx1">
              <a:lumMod val="65000"/>
              <a:lumOff val="35000"/>
              <a:alpha val="2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7BD903C-08EC-4B04-A857-75A3ED0FDBC7}"/>
              </a:ext>
            </a:extLst>
          </p:cNvPr>
          <p:cNvSpPr txBox="1"/>
          <p:nvPr/>
        </p:nvSpPr>
        <p:spPr>
          <a:xfrm>
            <a:off x="593191" y="2204710"/>
            <a:ext cx="63449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Executar estratégias de propaganda no aplicativo. Sendo que tais estratégias no momento podem ser:</a:t>
            </a:r>
          </a:p>
          <a:p>
            <a:pPr marL="742950" lvl="1" indent="-285750">
              <a:buFontTx/>
              <a:buChar char="-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Aplicação de rotinas da plataforma Google 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Adds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Desenvolver Banner com aplicação manual de publicidade.</a:t>
            </a:r>
          </a:p>
          <a:p>
            <a:pPr marL="742950" lvl="1" indent="-285750">
              <a:buFontTx/>
              <a:buChar char="-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Adicionar elementos pagos no plano de fundo da FEMEC.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Lançar o aplicativo.</a:t>
            </a:r>
          </a:p>
          <a:p>
            <a:pPr marL="742950" lvl="1" indent="-285750">
              <a:buFontTx/>
              <a:buChar char="-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Inicialmente pela Google 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Store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Posteriormente pela App 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Store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B023689-0009-4D7D-9226-787897504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1A41C6B-748B-46BC-9A0B-E392A85FC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654" y="753874"/>
            <a:ext cx="2957246" cy="58175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6800042"/>
      </p:ext>
    </p:extLst>
  </p:cSld>
  <p:clrMapOvr>
    <a:masterClrMapping/>
  </p:clrMapOvr>
  <p:transition spd="slow" advClick="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1" y="1"/>
            <a:ext cx="8248649" cy="1181100"/>
          </a:xfrm>
          <a:prstGeom prst="round2DiagRect">
            <a:avLst/>
          </a:prstGeom>
          <a:solidFill>
            <a:srgbClr val="2581AC">
              <a:alpha val="30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542" y="171769"/>
            <a:ext cx="8349192" cy="1009332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Próximas etapas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B023689-0009-4D7D-9226-787897504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042D186-96F4-46EB-B3DB-282B2F607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44" y="1660781"/>
            <a:ext cx="4931478" cy="443833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8D116CA-F47F-4BF6-8931-1FD0F2C8CF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" t="39266" r="65750" b="36140"/>
          <a:stretch/>
        </p:blipFill>
        <p:spPr>
          <a:xfrm>
            <a:off x="8150454" y="2187862"/>
            <a:ext cx="2945012" cy="3384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6917F38F-9151-4129-A393-5E8D59C8AAB5}"/>
              </a:ext>
            </a:extLst>
          </p:cNvPr>
          <p:cNvSpPr/>
          <p:nvPr/>
        </p:nvSpPr>
        <p:spPr>
          <a:xfrm>
            <a:off x="5856422" y="3084147"/>
            <a:ext cx="1630228" cy="120342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626165"/>
      </p:ext>
    </p:extLst>
  </p:cSld>
  <p:clrMapOvr>
    <a:masterClrMapping/>
  </p:clrMapOvr>
  <p:transition spd="slow" advClick="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1" y="1"/>
            <a:ext cx="8248649" cy="1181100"/>
          </a:xfrm>
          <a:prstGeom prst="round2DiagRect">
            <a:avLst/>
          </a:prstGeom>
          <a:solidFill>
            <a:srgbClr val="2581AC">
              <a:alpha val="30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542" y="171769"/>
            <a:ext cx="8349192" cy="1009332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Próximas etapas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D3E2E7E-8035-4D4F-8618-28C424A162A6}"/>
              </a:ext>
            </a:extLst>
          </p:cNvPr>
          <p:cNvSpPr/>
          <p:nvPr/>
        </p:nvSpPr>
        <p:spPr>
          <a:xfrm>
            <a:off x="664553" y="3303280"/>
            <a:ext cx="6795064" cy="1853936"/>
          </a:xfrm>
          <a:prstGeom prst="roundRect">
            <a:avLst>
              <a:gd name="adj" fmla="val 7109"/>
            </a:avLst>
          </a:prstGeom>
          <a:solidFill>
            <a:schemeClr val="tx1">
              <a:lumMod val="65000"/>
              <a:lumOff val="35000"/>
              <a:alpha val="2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7BD903C-08EC-4B04-A857-75A3ED0FDBC7}"/>
              </a:ext>
            </a:extLst>
          </p:cNvPr>
          <p:cNvSpPr txBox="1"/>
          <p:nvPr/>
        </p:nvSpPr>
        <p:spPr>
          <a:xfrm>
            <a:off x="872857" y="3402890"/>
            <a:ext cx="65029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Seriam duas versões, a paga e a FREE. Sendo a paga livre de publicidade.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Procurar interessados na publicidade local que iremos oferecer no aplicativo, (inclusive na versão FREE, pois dar-se-ia por animações na tela de espera.).</a:t>
            </a:r>
          </a:p>
          <a:p>
            <a:pPr marL="742950" lvl="1" indent="-285750">
              <a:buFontTx/>
              <a:buChar char="-"/>
            </a:pP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B023689-0009-4D7D-9226-787897504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E6EA931-F3A7-44EA-A1E6-9CB09F5E8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916" y="1377632"/>
            <a:ext cx="2986087" cy="5308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5029070"/>
      </p:ext>
    </p:extLst>
  </p:cSld>
  <p:clrMapOvr>
    <a:masterClrMapping/>
  </p:clrMapOvr>
  <p:transition spd="slow" advClick="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1" y="1"/>
            <a:ext cx="8248649" cy="1181100"/>
          </a:xfrm>
          <a:prstGeom prst="round2DiagRect">
            <a:avLst/>
          </a:prstGeom>
          <a:solidFill>
            <a:srgbClr val="2581AC">
              <a:alpha val="30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542" y="171769"/>
            <a:ext cx="8349192" cy="1009332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Próximas etapas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B023689-0009-4D7D-9226-787897504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5195B3-33B8-4C4B-B4C9-BEC57FCAD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51" y="2731275"/>
            <a:ext cx="3187556" cy="5666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9274CD2-1326-4DB5-92D3-8450AE776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67" y="1352869"/>
            <a:ext cx="3710185" cy="6595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1893A6B-95B9-4F99-B8BD-34E6E42E6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994" y="1805981"/>
            <a:ext cx="3187556" cy="5666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584DF3B-5390-4A7B-BDCF-28943614C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56" t="58060" r="29928" b="34717"/>
          <a:stretch/>
        </p:blipFill>
        <p:spPr>
          <a:xfrm>
            <a:off x="1590867" y="5630319"/>
            <a:ext cx="1922494" cy="1055912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13C532C-B4FB-40FF-B910-C20C808AA1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03" t="58151" r="16331" b="35094"/>
          <a:stretch/>
        </p:blipFill>
        <p:spPr>
          <a:xfrm>
            <a:off x="4554499" y="2731275"/>
            <a:ext cx="1630489" cy="1221454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BC88804-A8B0-448E-96E1-5CBB069B95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9" t="55929" r="1218" b="34574"/>
          <a:stretch/>
        </p:blipFill>
        <p:spPr>
          <a:xfrm>
            <a:off x="8290495" y="4059019"/>
            <a:ext cx="2920283" cy="2341781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8A7E04F-D229-4093-8B6F-18E1264C05A9}"/>
              </a:ext>
            </a:extLst>
          </p:cNvPr>
          <p:cNvSpPr/>
          <p:nvPr/>
        </p:nvSpPr>
        <p:spPr>
          <a:xfrm rot="5400000">
            <a:off x="5956593" y="740915"/>
            <a:ext cx="306608" cy="12420879"/>
          </a:xfrm>
          <a:prstGeom prst="rect">
            <a:avLst/>
          </a:prstGeom>
          <a:solidFill>
            <a:srgbClr val="2581AC"/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3177689"/>
      </p:ext>
    </p:extLst>
  </p:cSld>
  <p:clrMapOvr>
    <a:masterClrMapping/>
  </p:clrMapOvr>
  <p:transition spd="slow" advClick="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m relacionada">
            <a:extLst>
              <a:ext uri="{FF2B5EF4-FFF2-40B4-BE49-F238E27FC236}">
                <a16:creationId xmlns:a16="http://schemas.microsoft.com/office/drawing/2014/main" id="{54841D8A-0BFE-4508-8887-598C71425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14"/>
          <a:stretch/>
        </p:blipFill>
        <p:spPr bwMode="auto">
          <a:xfrm>
            <a:off x="5776332" y="1666139"/>
            <a:ext cx="7115324" cy="533275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1" y="1"/>
            <a:ext cx="8248649" cy="1181100"/>
          </a:xfrm>
          <a:prstGeom prst="round2DiagRect">
            <a:avLst/>
          </a:prstGeom>
          <a:solidFill>
            <a:srgbClr val="2581AC">
              <a:alpha val="30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542" y="171769"/>
            <a:ext cx="8349192" cy="1009332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Próximas etapas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D3E2E7E-8035-4D4F-8618-28C424A162A6}"/>
              </a:ext>
            </a:extLst>
          </p:cNvPr>
          <p:cNvSpPr/>
          <p:nvPr/>
        </p:nvSpPr>
        <p:spPr>
          <a:xfrm>
            <a:off x="330622" y="2588057"/>
            <a:ext cx="6642664" cy="2324254"/>
          </a:xfrm>
          <a:prstGeom prst="roundRect">
            <a:avLst>
              <a:gd name="adj" fmla="val 7109"/>
            </a:avLst>
          </a:prstGeom>
          <a:solidFill>
            <a:schemeClr val="tx1">
              <a:lumMod val="75000"/>
              <a:lumOff val="25000"/>
              <a:alpha val="5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7BD903C-08EC-4B04-A857-75A3ED0FDBC7}"/>
              </a:ext>
            </a:extLst>
          </p:cNvPr>
          <p:cNvSpPr txBox="1"/>
          <p:nvPr/>
        </p:nvSpPr>
        <p:spPr>
          <a:xfrm>
            <a:off x="612241" y="2880985"/>
            <a:ext cx="62267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Procurar o apoio do maior número de fontes de divulgação. São exemplos:</a:t>
            </a:r>
          </a:p>
          <a:p>
            <a:pPr marL="742950" lvl="1" indent="-285750">
              <a:buFontTx/>
              <a:buChar char="-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Canais especializados do 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Youtube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Órgãos de apoio ao desenvolvimento de jogos nacionais.</a:t>
            </a:r>
          </a:p>
          <a:p>
            <a:pPr marL="742950" lvl="1" indent="-285750">
              <a:buFontTx/>
              <a:buChar char="-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TV e jornais impressos locais e regionais (quem sabe nacionais).</a:t>
            </a:r>
          </a:p>
          <a:p>
            <a:pPr marL="742950" lvl="1" indent="-285750">
              <a:buFontTx/>
              <a:buChar char="-"/>
            </a:pP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B023689-0009-4D7D-9226-787897504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E2E368F-E40F-4224-86A9-4DCEBD4D3A44}"/>
              </a:ext>
            </a:extLst>
          </p:cNvPr>
          <p:cNvSpPr/>
          <p:nvPr/>
        </p:nvSpPr>
        <p:spPr>
          <a:xfrm>
            <a:off x="12121351" y="1522265"/>
            <a:ext cx="306608" cy="5671640"/>
          </a:xfrm>
          <a:prstGeom prst="rect">
            <a:avLst/>
          </a:prstGeom>
          <a:solidFill>
            <a:srgbClr val="2581AC"/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7D98413-471D-4923-A7CE-2A2FF590EB7C}"/>
              </a:ext>
            </a:extLst>
          </p:cNvPr>
          <p:cNvSpPr/>
          <p:nvPr/>
        </p:nvSpPr>
        <p:spPr>
          <a:xfrm rot="5400000">
            <a:off x="9319417" y="3060501"/>
            <a:ext cx="306608" cy="7781708"/>
          </a:xfrm>
          <a:prstGeom prst="rect">
            <a:avLst/>
          </a:prstGeom>
          <a:solidFill>
            <a:srgbClr val="2581AC"/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7607226"/>
      </p:ext>
    </p:extLst>
  </p:cSld>
  <p:clrMapOvr>
    <a:masterClrMapping/>
  </p:clrMapOvr>
  <p:transition spd="slow" advClick="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AC34DFA2-8C5F-47CE-B21D-D9A1A803A931}"/>
              </a:ext>
            </a:extLst>
          </p:cNvPr>
          <p:cNvSpPr/>
          <p:nvPr/>
        </p:nvSpPr>
        <p:spPr>
          <a:xfrm>
            <a:off x="4067503" y="1866810"/>
            <a:ext cx="4056993" cy="3776029"/>
          </a:xfrm>
          <a:prstGeom prst="ellipse">
            <a:avLst/>
          </a:prstGeom>
          <a:gradFill flip="none" rotWithShape="1">
            <a:gsLst>
              <a:gs pos="0">
                <a:srgbClr val="ECECEC"/>
              </a:gs>
              <a:gs pos="70000">
                <a:srgbClr val="10101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43782C67-0C92-4E97-9CB9-3729FDB155EC}"/>
              </a:ext>
            </a:extLst>
          </p:cNvPr>
          <p:cNvSpPr/>
          <p:nvPr/>
        </p:nvSpPr>
        <p:spPr>
          <a:xfrm>
            <a:off x="126123" y="1866812"/>
            <a:ext cx="4056993" cy="3776029"/>
          </a:xfrm>
          <a:prstGeom prst="ellipse">
            <a:avLst/>
          </a:prstGeom>
          <a:gradFill flip="none" rotWithShape="1">
            <a:gsLst>
              <a:gs pos="0">
                <a:srgbClr val="ECECEC"/>
              </a:gs>
              <a:gs pos="70000">
                <a:srgbClr val="10101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1" y="1"/>
            <a:ext cx="8248649" cy="1181100"/>
          </a:xfrm>
          <a:prstGeom prst="round2DiagRect">
            <a:avLst/>
          </a:prstGeom>
          <a:solidFill>
            <a:srgbClr val="2581AC">
              <a:alpha val="30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542" y="171769"/>
            <a:ext cx="8349192" cy="1009332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Próximas etapas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B023689-0009-4D7D-9226-787897504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  <p:pic>
        <p:nvPicPr>
          <p:cNvPr id="2050" name="Picture 2" descr="Resultado de imagem para youtuber transparent">
            <a:extLst>
              <a:ext uri="{FF2B5EF4-FFF2-40B4-BE49-F238E27FC236}">
                <a16:creationId xmlns:a16="http://schemas.microsoft.com/office/drawing/2014/main" id="{2B61DC57-5141-4805-B33C-91A7D72E2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0708" y="2373770"/>
            <a:ext cx="5032197" cy="282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facebook transparent">
            <a:extLst>
              <a:ext uri="{FF2B5EF4-FFF2-40B4-BE49-F238E27FC236}">
                <a16:creationId xmlns:a16="http://schemas.microsoft.com/office/drawing/2014/main" id="{31F63561-5B01-481D-94D8-3276C4976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30" y="2681455"/>
            <a:ext cx="2146737" cy="214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DE6E8F06-6922-4C0D-81CC-9D86F143BEE5}"/>
              </a:ext>
            </a:extLst>
          </p:cNvPr>
          <p:cNvSpPr/>
          <p:nvPr/>
        </p:nvSpPr>
        <p:spPr>
          <a:xfrm>
            <a:off x="8008886" y="1866810"/>
            <a:ext cx="4056993" cy="3776029"/>
          </a:xfrm>
          <a:prstGeom prst="ellipse">
            <a:avLst/>
          </a:prstGeom>
          <a:gradFill flip="none" rotWithShape="1">
            <a:gsLst>
              <a:gs pos="0">
                <a:srgbClr val="ECECEC"/>
              </a:gs>
              <a:gs pos="70000">
                <a:srgbClr val="10101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4" name="Picture 6" descr="Resultado de imagem para kotaku transparent">
            <a:extLst>
              <a:ext uri="{FF2B5EF4-FFF2-40B4-BE49-F238E27FC236}">
                <a16:creationId xmlns:a16="http://schemas.microsoft.com/office/drawing/2014/main" id="{0B7A2D70-06C9-4676-BAAA-FACDD6455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060" y="2373770"/>
            <a:ext cx="1194255" cy="22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IGN transparent">
            <a:extLst>
              <a:ext uri="{FF2B5EF4-FFF2-40B4-BE49-F238E27FC236}">
                <a16:creationId xmlns:a16="http://schemas.microsoft.com/office/drawing/2014/main" id="{560CAF85-9573-4DF4-AAF7-52CA7E07C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825" y="2661594"/>
            <a:ext cx="1583109" cy="53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jovem nerd transparent">
            <a:extLst>
              <a:ext uri="{FF2B5EF4-FFF2-40B4-BE49-F238E27FC236}">
                <a16:creationId xmlns:a16="http://schemas.microsoft.com/office/drawing/2014/main" id="{DD59BFAB-BF77-4D63-9B06-08FAF10B5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149" y="3285565"/>
            <a:ext cx="1318074" cy="78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m relacionada">
            <a:extLst>
              <a:ext uri="{FF2B5EF4-FFF2-40B4-BE49-F238E27FC236}">
                <a16:creationId xmlns:a16="http://schemas.microsoft.com/office/drawing/2014/main" id="{08E85B60-4891-4EA3-9B5D-F0457D896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119" y="3527815"/>
            <a:ext cx="1784133" cy="17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sultado de imagem para gamevicio transparent">
            <a:extLst>
              <a:ext uri="{FF2B5EF4-FFF2-40B4-BE49-F238E27FC236}">
                <a16:creationId xmlns:a16="http://schemas.microsoft.com/office/drawing/2014/main" id="{1AAD166E-7817-4950-B4F0-D6E25049F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736" y="4770633"/>
            <a:ext cx="486898" cy="48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875935"/>
      </p:ext>
    </p:extLst>
  </p:cSld>
  <p:clrMapOvr>
    <a:masterClrMapping/>
  </p:clrMapOvr>
  <p:transition spd="slow" advClick="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CC4B51E-43C1-422E-A6F5-944995EAF74B}"/>
              </a:ext>
            </a:extLst>
          </p:cNvPr>
          <p:cNvSpPr/>
          <p:nvPr/>
        </p:nvSpPr>
        <p:spPr>
          <a:xfrm>
            <a:off x="0" y="1871133"/>
            <a:ext cx="12124265" cy="2599267"/>
          </a:xfrm>
          <a:prstGeom prst="rect">
            <a:avLst/>
          </a:prstGeom>
          <a:gradFill>
            <a:gsLst>
              <a:gs pos="80000">
                <a:schemeClr val="tx1">
                  <a:alpha val="31000"/>
                </a:schemeClr>
              </a:gs>
              <a:gs pos="0">
                <a:srgbClr val="2581AC"/>
              </a:gs>
              <a:gs pos="19000">
                <a:schemeClr val="tx1">
                  <a:alpha val="31000"/>
                </a:schemeClr>
              </a:gs>
              <a:gs pos="100000">
                <a:srgbClr val="2581AC"/>
              </a:gs>
            </a:gsLst>
            <a:lin ang="0" scaled="0"/>
          </a:gra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486FF1F-BEE9-4CA6-A5D1-6B731D4AD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52" y="529390"/>
            <a:ext cx="9185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47986"/>
      </p:ext>
    </p:extLst>
  </p:cSld>
  <p:clrMapOvr>
    <a:masterClrMapping/>
  </p:clrMapOvr>
  <p:transition spd="slow" advClick="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50271" y="2226733"/>
            <a:ext cx="12065529" cy="2198832"/>
          </a:xfrm>
          <a:prstGeom prst="rect">
            <a:avLst/>
          </a:prstGeom>
          <a:solidFill>
            <a:srgbClr val="2581AC">
              <a:alpha val="29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719" y="2752918"/>
            <a:ext cx="9140561" cy="1352164"/>
          </a:xfrm>
        </p:spPr>
        <p:txBody>
          <a:bodyPr>
            <a:no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Escopo geral do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06AEF1-134E-486A-8F78-9A5135E17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46600"/>
      </p:ext>
    </p:extLst>
  </p:cSld>
  <p:clrMapOvr>
    <a:masterClrMapping/>
  </p:clrMapOvr>
  <p:transition spd="slow" advClick="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1" y="1"/>
            <a:ext cx="8248649" cy="1181100"/>
          </a:xfrm>
          <a:prstGeom prst="round2DiagRect">
            <a:avLst/>
          </a:prstGeom>
          <a:solidFill>
            <a:srgbClr val="2581AC">
              <a:alpha val="30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542" y="171769"/>
            <a:ext cx="8349192" cy="1009332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Escopo geral do projeto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D3E2E7E-8035-4D4F-8618-28C424A162A6}"/>
              </a:ext>
            </a:extLst>
          </p:cNvPr>
          <p:cNvSpPr/>
          <p:nvPr/>
        </p:nvSpPr>
        <p:spPr>
          <a:xfrm>
            <a:off x="301061" y="1768978"/>
            <a:ext cx="7947589" cy="4642332"/>
          </a:xfrm>
          <a:prstGeom prst="roundRect">
            <a:avLst>
              <a:gd name="adj" fmla="val 7109"/>
            </a:avLst>
          </a:prstGeom>
          <a:solidFill>
            <a:schemeClr val="tx1">
              <a:lumMod val="65000"/>
              <a:lumOff val="35000"/>
              <a:alpha val="2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B647428-DCDE-4EE9-A2CD-15F289AD0CC8}"/>
              </a:ext>
            </a:extLst>
          </p:cNvPr>
          <p:cNvSpPr txBox="1"/>
          <p:nvPr/>
        </p:nvSpPr>
        <p:spPr>
          <a:xfrm>
            <a:off x="514905" y="2081191"/>
            <a:ext cx="73198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Desenvolvimento de um programa completamente autoral pelos discentes da EPTA (Equipe de Propulsão e Tecnologia Aeronáutica), com o intuito de consistir em uma nova forma inovadora de se arrecadar fundos para a equipe.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O projeto resume-se a um jogo eletrônico para plataformas móveis, aos moldes do antigo ARCADE, com inspirações gráficas e sonoras desta temática.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Tal programa entretenimento audiovisual seria direcionado ao público juvenil e também a todos interessados em apoiar a equipe.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O carácter de inovação também é muito importante, pois consiste em algo nunca antes feito por uma equipe de extensão da UFU, ou, provavelmente, do Brasil.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Além de ser uma iniciativa com motivações financeiras, o projeto também ocupa um papel de estimular o engajamento geral dos membros da equipe.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9982E34-737F-4CBB-8128-3E7B1B3A5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494" y="2532385"/>
            <a:ext cx="3428445" cy="251698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E026202-7EF4-4878-9E77-D594421C1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94614"/>
      </p:ext>
    </p:extLst>
  </p:cSld>
  <p:clrMapOvr>
    <a:masterClrMapping/>
  </p:clrMapOvr>
  <p:transition spd="slow" advClick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1" y="1"/>
            <a:ext cx="8248649" cy="1181100"/>
          </a:xfrm>
          <a:prstGeom prst="round2DiagRect">
            <a:avLst/>
          </a:prstGeom>
          <a:solidFill>
            <a:srgbClr val="2581AC">
              <a:alpha val="30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542" y="171769"/>
            <a:ext cx="8349192" cy="1009332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Escopo geral do projeto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137874-0668-4E9F-8FE3-548A338B5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2" y="2049334"/>
            <a:ext cx="9922935" cy="43696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881BE8F-C4AC-4837-8FEC-92CB135375EA}"/>
              </a:ext>
            </a:extLst>
          </p:cNvPr>
          <p:cNvSpPr txBox="1"/>
          <p:nvPr/>
        </p:nvSpPr>
        <p:spPr>
          <a:xfrm>
            <a:off x="994298" y="1352869"/>
            <a:ext cx="2787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</a:rPr>
              <a:t>UNITY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EC6C860-B681-4BF9-A979-E6C9DF9EB2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8183"/>
      </p:ext>
    </p:extLst>
  </p:cSld>
  <p:clrMapOvr>
    <a:masterClrMapping/>
  </p:clrMapOvr>
  <p:transition spd="slow" advClick="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1" y="1"/>
            <a:ext cx="8248649" cy="1181100"/>
          </a:xfrm>
          <a:prstGeom prst="round2DiagRect">
            <a:avLst/>
          </a:prstGeom>
          <a:solidFill>
            <a:srgbClr val="2581AC">
              <a:alpha val="30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542" y="171769"/>
            <a:ext cx="8349192" cy="1009332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Escopo geral do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7179F1-6A7E-4145-9B62-7CFC1CDAD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16" y="1887208"/>
            <a:ext cx="8349192" cy="46297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3A89CFD-23D2-40CA-A3E7-894BFED953A7}"/>
              </a:ext>
            </a:extLst>
          </p:cNvPr>
          <p:cNvSpPr txBox="1"/>
          <p:nvPr/>
        </p:nvSpPr>
        <p:spPr>
          <a:xfrm>
            <a:off x="1651246" y="1218337"/>
            <a:ext cx="4444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</a:rPr>
              <a:t>Visual 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7F33209-601F-4811-A3AD-5DB412BCB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82651"/>
      </p:ext>
    </p:extLst>
  </p:cSld>
  <p:clrMapOvr>
    <a:masterClrMapping/>
  </p:clrMapOvr>
  <p:transition spd="slow" advClick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1" y="1"/>
            <a:ext cx="8248649" cy="1181100"/>
          </a:xfrm>
          <a:prstGeom prst="round2DiagRect">
            <a:avLst/>
          </a:prstGeom>
          <a:solidFill>
            <a:srgbClr val="2581AC">
              <a:alpha val="30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542" y="171769"/>
            <a:ext cx="8349192" cy="1009332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Escopo geral do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541B62-19D3-4997-BBBF-3A880CD6A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39" y="2049334"/>
            <a:ext cx="10109922" cy="4387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A82C760-0D40-4485-91A8-CBB358402C54}"/>
              </a:ext>
            </a:extLst>
          </p:cNvPr>
          <p:cNvSpPr txBox="1"/>
          <p:nvPr/>
        </p:nvSpPr>
        <p:spPr>
          <a:xfrm>
            <a:off x="903728" y="1310237"/>
            <a:ext cx="4110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</a:rPr>
              <a:t>Photoshop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B3D9D41-F52F-4E87-8572-F89F83273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94809"/>
      </p:ext>
    </p:extLst>
  </p:cSld>
  <p:clrMapOvr>
    <a:masterClrMapping/>
  </p:clrMapOvr>
  <p:transition spd="slow" advClick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1" y="1"/>
            <a:ext cx="8248649" cy="1181100"/>
          </a:xfrm>
          <a:prstGeom prst="round2DiagRect">
            <a:avLst/>
          </a:prstGeom>
          <a:solidFill>
            <a:srgbClr val="2581AC">
              <a:alpha val="30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542" y="171769"/>
            <a:ext cx="8349192" cy="1009332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Escopo geral do projeto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FE67107-0409-45D2-BFC3-8AA43835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53" y="2138888"/>
            <a:ext cx="10592493" cy="4306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2042FE7-17E2-419D-B32A-DFD4A7CB1EB3}"/>
              </a:ext>
            </a:extLst>
          </p:cNvPr>
          <p:cNvSpPr txBox="1"/>
          <p:nvPr/>
        </p:nvSpPr>
        <p:spPr>
          <a:xfrm>
            <a:off x="657711" y="1441646"/>
            <a:ext cx="5574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</a:rPr>
              <a:t>FL-Studio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E8CC01B-34BD-45BA-906D-0CB027C7E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09284"/>
      </p:ext>
    </p:extLst>
  </p:cSld>
  <p:clrMapOvr>
    <a:masterClrMapping/>
  </p:clrMapOvr>
  <p:transition spd="slow" advClick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E696D64-CB6B-42E4-94A0-966A1061DEEB}"/>
              </a:ext>
            </a:extLst>
          </p:cNvPr>
          <p:cNvSpPr/>
          <p:nvPr/>
        </p:nvSpPr>
        <p:spPr>
          <a:xfrm>
            <a:off x="1" y="1"/>
            <a:ext cx="8248649" cy="1181100"/>
          </a:xfrm>
          <a:prstGeom prst="round2DiagRect">
            <a:avLst/>
          </a:prstGeom>
          <a:solidFill>
            <a:srgbClr val="2581AC">
              <a:alpha val="30000"/>
            </a:srgbClr>
          </a:solidFill>
          <a:ln>
            <a:solidFill>
              <a:srgbClr val="25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FEAEC-8F9D-411B-9990-B94A3D44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542" y="171769"/>
            <a:ext cx="8349192" cy="1009332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Escopo geral do projeto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042FE7-17E2-419D-B32A-DFD4A7CB1EB3}"/>
              </a:ext>
            </a:extLst>
          </p:cNvPr>
          <p:cNvSpPr txBox="1"/>
          <p:nvPr/>
        </p:nvSpPr>
        <p:spPr>
          <a:xfrm>
            <a:off x="1705276" y="1352869"/>
            <a:ext cx="5574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err="1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pt-BR" sz="4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4800" dirty="0" err="1">
                <a:solidFill>
                  <a:schemeClr val="bg1">
                    <a:lumMod val="95000"/>
                  </a:schemeClr>
                </a:solidFill>
              </a:rPr>
              <a:t>Kraken</a:t>
            </a:r>
            <a:endParaRPr lang="pt-BR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055722-AD34-4AB8-B9F8-82AC81281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044" y="2049334"/>
            <a:ext cx="8569911" cy="446412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F1EB961-E68D-40C4-814A-132482B5A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0"/>
            <a:ext cx="2569040" cy="191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85493"/>
      </p:ext>
    </p:extLst>
  </p:cSld>
  <p:clrMapOvr>
    <a:masterClrMapping/>
  </p:clrMapOvr>
  <p:transition spd="slow" advClick="0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1282</TotalTime>
  <Words>661</Words>
  <Application>Microsoft Office PowerPoint</Application>
  <PresentationFormat>Widescreen</PresentationFormat>
  <Paragraphs>88</Paragraphs>
  <Slides>26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José</dc:creator>
  <cp:lastModifiedBy>Felipe José</cp:lastModifiedBy>
  <cp:revision>52</cp:revision>
  <dcterms:created xsi:type="dcterms:W3CDTF">2018-11-17T17:19:52Z</dcterms:created>
  <dcterms:modified xsi:type="dcterms:W3CDTF">2018-11-21T01:20:21Z</dcterms:modified>
</cp:coreProperties>
</file>